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47"/>
    <p:restoredTop sz="94668"/>
  </p:normalViewPr>
  <p:slideViewPr>
    <p:cSldViewPr snapToGrid="0" snapToObjects="1">
      <p:cViewPr varScale="1">
        <p:scale>
          <a:sx n="105" d="100"/>
          <a:sy n="105" d="100"/>
        </p:scale>
        <p:origin x="13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D87324-50E6-9446-9252-854A8C6E1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1D7C73A-78D3-A248-9331-C9448ED15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37B4F4-F56D-0948-84BC-A33BBCE08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819337-90D8-A346-98F9-E0E1267A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80DBAE-6836-8C40-BF86-7765B425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561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A0813E-FDFF-254D-BFBC-32C84C4E3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A5089C-759D-8F4A-8106-F6F5E78EA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E76912-CEDE-CA4C-A35B-4F61456CC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A810F1-1799-C249-85BC-C36E458E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A821F2-6063-B84B-9237-07262FE92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022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1A0384-8064-8740-82A1-D578F3252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7790834-213E-2249-B409-5C79A69BD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C27203-7683-214A-BE54-B44EDA45D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B75558-474F-EF45-AAAA-1F0F8BF4D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7DA097-3BA6-1D49-85ED-3587E85C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41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951404-7F54-D54F-A3F7-F1F3FF878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1E321-A83C-024A-8261-E81DC84326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F976682-8E92-614E-94A2-12948C1AE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4AF202-61CF-E747-A2DB-8D7BCCD5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D3CA4C7-8C34-C64E-8B58-1D2F08378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85A15B5-F65B-B345-B54E-72ED4AAA4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308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8D99DC-434F-1747-8689-BC8281655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7A2CE1-1FD4-1C42-A053-8D8B3E53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1F60CA-CECD-6741-B487-4A4554ACA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41C8F20-7339-5948-B05C-F80B6540C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12479DD-620D-CF4E-A428-9AC183E04C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70011A8-842B-754C-BFB1-40C3A418D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E6488C0-B76C-924E-A455-A131822A0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1D395FA-311C-444A-AB3C-869FD160A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971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56440-39E5-364C-B156-FA893E49A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C1BB54-0FCB-F843-931E-B3D1159A5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2214DDD-4FD9-7D44-9AAC-B5BDC5014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9738A43-E596-CA44-8E7B-EC4DB7EE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116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3C63C38-3081-3341-B5AB-F7E605DF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65089E8-8249-2345-AB90-398220B9A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2273A2-DA50-0F49-892A-99FE899D9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3182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8F5BE1-9A10-C346-9E39-C633CC4B4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5C5302-6B5F-B142-8126-15AC65076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B3407C2-75A2-2B4C-9609-B91F66768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3407D7B-1393-3C42-8CB0-32BA679C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BC03E5-198D-0643-AEE5-91A6F2F2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4730C08-7771-3A43-8DAC-E2907C9D7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611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A83922-157B-814F-9999-E7BCA9318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6DBA001-4F0D-0240-8D1E-3A6961E762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396A79F-36E3-AB4F-BAE4-FD9C67683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8ACFE6-5801-1047-97DD-01F7311BB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DA678B-D1CF-2E44-B598-ADDEAED60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AAA68E-5783-0742-B555-71C2D4CE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8338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09DCFA-AA54-8C46-96F6-257F98DFD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7E845E6-254B-4742-90AB-0AD9F79091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7BA959-87FE-6A4F-86A4-0E9D1EDD3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BD2D9F-247D-D24E-95FD-D12DFE12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91917E-34A1-774F-A3F7-05F9BD7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4988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FFF94B3-5C0E-5245-947E-ABC264D831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D2F962-E1BB-1945-ACB4-80F769600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5867B6-7652-344D-9676-FCF84BA1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8ABC49-9CAE-E94B-9FE9-C623E74A4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777E7F-2F2E-934A-A3F8-26AF370A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288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F29047C-908E-DC44-AC85-A573499AA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0FEC86-365E-CF43-86F4-B88FAFD08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DADAA4-0D8F-2A46-82C9-ADE23C881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4FC2B-D2AC-B94E-B96F-52679218907E}" type="datetimeFigureOut">
              <a:rPr kumimoji="1" lang="zh-CN" altLang="en-US" smtClean="0"/>
              <a:t>2023/3/31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42157B-AC2A-5146-A230-7664DF345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06BB96-D581-1F4B-BF95-C669BE41A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9530C-8F8A-E640-A11F-44E3543335E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149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2D07CD-DC4A-D34A-92A5-9608F1C77E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sz="4400" dirty="0">
                <a:latin typeface="Hiragino Sans GB W3" panose="020B0300000000000000" pitchFamily="34" charset="-128"/>
                <a:ea typeface="Hiragino Sans GB W3" panose="020B0300000000000000" pitchFamily="34" charset="-128"/>
              </a:rPr>
              <a:t>压力鞋垫项目周报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EDCECF-B32C-6343-951F-1D0E645D5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07756"/>
            <a:ext cx="9144000" cy="1655762"/>
          </a:xfrm>
        </p:spPr>
        <p:txBody>
          <a:bodyPr/>
          <a:lstStyle/>
          <a:p>
            <a:r>
              <a:rPr kumimoji="1" lang="en-US" altLang="zh-CN" dirty="0"/>
              <a:t>2023</a:t>
            </a:r>
            <a:r>
              <a:rPr kumimoji="1" lang="zh-CN" altLang="en-US" dirty="0"/>
              <a:t>年</a:t>
            </a:r>
            <a:r>
              <a:rPr kumimoji="1" lang="en-US" altLang="zh-CN" dirty="0"/>
              <a:t>3</a:t>
            </a:r>
            <a:r>
              <a:rPr kumimoji="1" lang="zh-CN" altLang="en-US" dirty="0"/>
              <a:t>月</a:t>
            </a:r>
            <a:r>
              <a:rPr kumimoji="1" lang="en-US" altLang="zh-CN" dirty="0"/>
              <a:t>31</a:t>
            </a:r>
            <a:r>
              <a:rPr kumimoji="1" lang="zh-CN" altLang="en-US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742125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DD0C681-7B11-9741-9907-A7BF83D6DA26}"/>
              </a:ext>
            </a:extLst>
          </p:cNvPr>
          <p:cNvGrpSpPr/>
          <p:nvPr/>
        </p:nvGrpSpPr>
        <p:grpSpPr>
          <a:xfrm>
            <a:off x="4057427" y="3123570"/>
            <a:ext cx="4680520" cy="611642"/>
            <a:chOff x="3635896" y="1265890"/>
            <a:chExt cx="4680520" cy="611642"/>
          </a:xfrm>
        </p:grpSpPr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E2532AFC-2E8F-544F-A83F-AA974E98935E}"/>
                </a:ext>
              </a:extLst>
            </p:cNvPr>
            <p:cNvSpPr/>
            <p:nvPr/>
          </p:nvSpPr>
          <p:spPr>
            <a:xfrm>
              <a:off x="3635896" y="1265890"/>
              <a:ext cx="4680520" cy="611642"/>
            </a:xfrm>
            <a:prstGeom prst="roundRect">
              <a:avLst/>
            </a:prstGeom>
            <a:solidFill>
              <a:srgbClr val="0E65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cxnSp>
          <p:nvCxnSpPr>
            <p:cNvPr id="6" name="直接连接符 34">
              <a:extLst>
                <a:ext uri="{FF2B5EF4-FFF2-40B4-BE49-F238E27FC236}">
                  <a16:creationId xmlns:a16="http://schemas.microsoft.com/office/drawing/2014/main" id="{6ACD1A50-8C93-714E-95AC-977C3B89BE59}"/>
                </a:ext>
              </a:extLst>
            </p:cNvPr>
            <p:cNvCxnSpPr/>
            <p:nvPr/>
          </p:nvCxnSpPr>
          <p:spPr>
            <a:xfrm>
              <a:off x="4283968" y="1265890"/>
              <a:ext cx="0" cy="6116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34">
            <a:extLst>
              <a:ext uri="{FF2B5EF4-FFF2-40B4-BE49-F238E27FC236}">
                <a16:creationId xmlns:a16="http://schemas.microsoft.com/office/drawing/2014/main" id="{72C697EC-EA04-DA40-9976-FD991071C061}"/>
              </a:ext>
            </a:extLst>
          </p:cNvPr>
          <p:cNvSpPr txBox="1"/>
          <p:nvPr/>
        </p:nvSpPr>
        <p:spPr>
          <a:xfrm>
            <a:off x="4184346" y="3197831"/>
            <a:ext cx="411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</a:t>
            </a:r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762AE15C-939A-2448-AE21-1BBB64AD3525}"/>
              </a:ext>
            </a:extLst>
          </p:cNvPr>
          <p:cNvSpPr txBox="1"/>
          <p:nvPr/>
        </p:nvSpPr>
        <p:spPr>
          <a:xfrm>
            <a:off x="5705014" y="3244725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整体工作进展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35CAA97-EC7B-C94B-B8AA-72B169374697}"/>
              </a:ext>
            </a:extLst>
          </p:cNvPr>
          <p:cNvGrpSpPr/>
          <p:nvPr/>
        </p:nvGrpSpPr>
        <p:grpSpPr>
          <a:xfrm>
            <a:off x="4058920" y="4023995"/>
            <a:ext cx="4680585" cy="611505"/>
            <a:chOff x="4293" y="4073"/>
            <a:chExt cx="7371" cy="963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2734AA05-ABAC-654F-B4F4-48BDE89E437C}"/>
                </a:ext>
              </a:extLst>
            </p:cNvPr>
            <p:cNvGrpSpPr/>
            <p:nvPr/>
          </p:nvGrpSpPr>
          <p:grpSpPr>
            <a:xfrm>
              <a:off x="4293" y="4073"/>
              <a:ext cx="7371" cy="963"/>
              <a:chOff x="3635896" y="1265890"/>
              <a:chExt cx="4680520" cy="611642"/>
            </a:xfrm>
          </p:grpSpPr>
          <p:sp>
            <p:nvSpPr>
              <p:cNvPr id="13" name="圆角矩形 12">
                <a:extLst>
                  <a:ext uri="{FF2B5EF4-FFF2-40B4-BE49-F238E27FC236}">
                    <a16:creationId xmlns:a16="http://schemas.microsoft.com/office/drawing/2014/main" id="{A9A13A88-90D3-C942-BAC9-4DDC2BA4BC32}"/>
                  </a:ext>
                </a:extLst>
              </p:cNvPr>
              <p:cNvSpPr/>
              <p:nvPr/>
            </p:nvSpPr>
            <p:spPr>
              <a:xfrm>
                <a:off x="3635896" y="1265890"/>
                <a:ext cx="4680520" cy="611642"/>
              </a:xfrm>
              <a:prstGeom prst="roundRect">
                <a:avLst/>
              </a:prstGeom>
              <a:solidFill>
                <a:srgbClr val="0E65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 </a:t>
                </a:r>
                <a:endParaRPr lang="zh-CN" altLang="en-US" dirty="0"/>
              </a:p>
            </p:txBody>
          </p:sp>
          <p:cxnSp>
            <p:nvCxnSpPr>
              <p:cNvPr id="14" name="直接连接符 51">
                <a:extLst>
                  <a:ext uri="{FF2B5EF4-FFF2-40B4-BE49-F238E27FC236}">
                    <a16:creationId xmlns:a16="http://schemas.microsoft.com/office/drawing/2014/main" id="{CDF16747-2183-3549-B30F-0BCABFC65455}"/>
                  </a:ext>
                </a:extLst>
              </p:cNvPr>
              <p:cNvCxnSpPr/>
              <p:nvPr/>
            </p:nvCxnSpPr>
            <p:spPr>
              <a:xfrm>
                <a:off x="4283968" y="1265890"/>
                <a:ext cx="0" cy="6116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53">
              <a:extLst>
                <a:ext uri="{FF2B5EF4-FFF2-40B4-BE49-F238E27FC236}">
                  <a16:creationId xmlns:a16="http://schemas.microsoft.com/office/drawing/2014/main" id="{8D878144-A1D6-2042-BC47-1194FD88D6AB}"/>
                </a:ext>
              </a:extLst>
            </p:cNvPr>
            <p:cNvSpPr txBox="1"/>
            <p:nvPr/>
          </p:nvSpPr>
          <p:spPr>
            <a:xfrm>
              <a:off x="4477" y="4264"/>
              <a:ext cx="64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</a:p>
          </p:txBody>
        </p:sp>
        <p:sp>
          <p:nvSpPr>
            <p:cNvPr id="12" name="TextBox 61">
              <a:extLst>
                <a:ext uri="{FF2B5EF4-FFF2-40B4-BE49-F238E27FC236}">
                  <a16:creationId xmlns:a16="http://schemas.microsoft.com/office/drawing/2014/main" id="{1C5D1B40-E0A7-0D4E-A170-193C27FC87CF}"/>
                </a:ext>
              </a:extLst>
            </p:cNvPr>
            <p:cNvSpPr txBox="1"/>
            <p:nvPr/>
          </p:nvSpPr>
          <p:spPr>
            <a:xfrm>
              <a:off x="5769" y="4265"/>
              <a:ext cx="47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遗留工作内容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1AB311B0-45A7-DF42-95A6-EEF8AEA2268E}"/>
              </a:ext>
            </a:extLst>
          </p:cNvPr>
          <p:cNvSpPr/>
          <p:nvPr/>
        </p:nvSpPr>
        <p:spPr>
          <a:xfrm>
            <a:off x="936050" y="817027"/>
            <a:ext cx="396044" cy="39604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F6AAEBD-C063-FD47-96BD-7889497BC887}"/>
              </a:ext>
            </a:extLst>
          </p:cNvPr>
          <p:cNvSpPr/>
          <p:nvPr/>
        </p:nvSpPr>
        <p:spPr>
          <a:xfrm>
            <a:off x="1104742" y="961043"/>
            <a:ext cx="360040" cy="360040"/>
          </a:xfrm>
          <a:prstGeom prst="rect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64">
            <a:extLst>
              <a:ext uri="{FF2B5EF4-FFF2-40B4-BE49-F238E27FC236}">
                <a16:creationId xmlns:a16="http://schemas.microsoft.com/office/drawing/2014/main" id="{5CEAF983-ABA1-7040-AFC0-0AECFF1D55D3}"/>
              </a:ext>
            </a:extLst>
          </p:cNvPr>
          <p:cNvSpPr txBox="1"/>
          <p:nvPr/>
        </p:nvSpPr>
        <p:spPr>
          <a:xfrm>
            <a:off x="1524695" y="961043"/>
            <a:ext cx="851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pc="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D338DB8-4012-F14F-A528-14781BFAC4AF}"/>
              </a:ext>
            </a:extLst>
          </p:cNvPr>
          <p:cNvGrpSpPr/>
          <p:nvPr/>
        </p:nvGrpSpPr>
        <p:grpSpPr>
          <a:xfrm>
            <a:off x="4032027" y="2256160"/>
            <a:ext cx="4680520" cy="611642"/>
            <a:chOff x="3635896" y="1265890"/>
            <a:chExt cx="4680520" cy="611642"/>
          </a:xfrm>
        </p:grpSpPr>
        <p:sp>
          <p:nvSpPr>
            <p:cNvPr id="19" name="圆角矩形 18">
              <a:extLst>
                <a:ext uri="{FF2B5EF4-FFF2-40B4-BE49-F238E27FC236}">
                  <a16:creationId xmlns:a16="http://schemas.microsoft.com/office/drawing/2014/main" id="{B8A15832-F35C-F54E-9F67-FA0490EDE698}"/>
                </a:ext>
              </a:extLst>
            </p:cNvPr>
            <p:cNvSpPr/>
            <p:nvPr/>
          </p:nvSpPr>
          <p:spPr>
            <a:xfrm>
              <a:off x="3635896" y="1265890"/>
              <a:ext cx="4680520" cy="611642"/>
            </a:xfrm>
            <a:prstGeom prst="roundRect">
              <a:avLst/>
            </a:prstGeom>
            <a:solidFill>
              <a:srgbClr val="0E65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cxnSp>
          <p:nvCxnSpPr>
            <p:cNvPr id="20" name="直接连接符 12">
              <a:extLst>
                <a:ext uri="{FF2B5EF4-FFF2-40B4-BE49-F238E27FC236}">
                  <a16:creationId xmlns:a16="http://schemas.microsoft.com/office/drawing/2014/main" id="{A05B3322-12AD-454A-B21A-0AB6BD01848D}"/>
                </a:ext>
              </a:extLst>
            </p:cNvPr>
            <p:cNvCxnSpPr/>
            <p:nvPr/>
          </p:nvCxnSpPr>
          <p:spPr>
            <a:xfrm>
              <a:off x="4283968" y="1265890"/>
              <a:ext cx="0" cy="6116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34">
            <a:extLst>
              <a:ext uri="{FF2B5EF4-FFF2-40B4-BE49-F238E27FC236}">
                <a16:creationId xmlns:a16="http://schemas.microsoft.com/office/drawing/2014/main" id="{204C1D8A-E0E4-CA4B-9941-24405DDA9363}"/>
              </a:ext>
            </a:extLst>
          </p:cNvPr>
          <p:cNvSpPr txBox="1"/>
          <p:nvPr/>
        </p:nvSpPr>
        <p:spPr>
          <a:xfrm>
            <a:off x="4158946" y="2330421"/>
            <a:ext cx="411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</a:p>
        </p:txBody>
      </p:sp>
      <p:sp>
        <p:nvSpPr>
          <p:cNvPr id="22" name="TextBox 35">
            <a:extLst>
              <a:ext uri="{FF2B5EF4-FFF2-40B4-BE49-F238E27FC236}">
                <a16:creationId xmlns:a16="http://schemas.microsoft.com/office/drawing/2014/main" id="{7B8AD875-2019-6C46-A240-49EB9ECD0224}"/>
              </a:ext>
            </a:extLst>
          </p:cNvPr>
          <p:cNvSpPr txBox="1"/>
          <p:nvPr/>
        </p:nvSpPr>
        <p:spPr>
          <a:xfrm>
            <a:off x="5679615" y="237731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项目当前阶段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B166A36-CAD9-8440-9603-6C308C0FE7F9}"/>
              </a:ext>
            </a:extLst>
          </p:cNvPr>
          <p:cNvGrpSpPr/>
          <p:nvPr/>
        </p:nvGrpSpPr>
        <p:grpSpPr>
          <a:xfrm>
            <a:off x="4032027" y="4924282"/>
            <a:ext cx="4680585" cy="611505"/>
            <a:chOff x="4293" y="4073"/>
            <a:chExt cx="7371" cy="963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0204D5F-5CCD-DF46-AE2E-33D0D34086E2}"/>
                </a:ext>
              </a:extLst>
            </p:cNvPr>
            <p:cNvGrpSpPr/>
            <p:nvPr/>
          </p:nvGrpSpPr>
          <p:grpSpPr>
            <a:xfrm>
              <a:off x="4293" y="4073"/>
              <a:ext cx="7371" cy="963"/>
              <a:chOff x="3635896" y="1265890"/>
              <a:chExt cx="4680520" cy="611642"/>
            </a:xfrm>
          </p:grpSpPr>
          <p:sp>
            <p:nvSpPr>
              <p:cNvPr id="27" name="圆角矩形 38">
                <a:extLst>
                  <a:ext uri="{FF2B5EF4-FFF2-40B4-BE49-F238E27FC236}">
                    <a16:creationId xmlns:a16="http://schemas.microsoft.com/office/drawing/2014/main" id="{C6A5D548-F15F-A04B-AE1E-E808436D58D6}"/>
                  </a:ext>
                </a:extLst>
              </p:cNvPr>
              <p:cNvSpPr/>
              <p:nvPr/>
            </p:nvSpPr>
            <p:spPr>
              <a:xfrm>
                <a:off x="3635896" y="1265890"/>
                <a:ext cx="4680520" cy="611642"/>
              </a:xfrm>
              <a:prstGeom prst="roundRect">
                <a:avLst/>
              </a:prstGeom>
              <a:solidFill>
                <a:srgbClr val="0E65A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 </a:t>
                </a:r>
                <a:endParaRPr lang="zh-CN" altLang="en-US" dirty="0"/>
              </a:p>
            </p:txBody>
          </p:sp>
          <p:cxnSp>
            <p:nvCxnSpPr>
              <p:cNvPr id="28" name="直接连接符 25">
                <a:extLst>
                  <a:ext uri="{FF2B5EF4-FFF2-40B4-BE49-F238E27FC236}">
                    <a16:creationId xmlns:a16="http://schemas.microsoft.com/office/drawing/2014/main" id="{6E0CFF24-E962-8146-9660-E24E5E92F9B8}"/>
                  </a:ext>
                </a:extLst>
              </p:cNvPr>
              <p:cNvCxnSpPr/>
              <p:nvPr/>
            </p:nvCxnSpPr>
            <p:spPr>
              <a:xfrm>
                <a:off x="4283968" y="1265890"/>
                <a:ext cx="0" cy="6116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53">
              <a:extLst>
                <a:ext uri="{FF2B5EF4-FFF2-40B4-BE49-F238E27FC236}">
                  <a16:creationId xmlns:a16="http://schemas.microsoft.com/office/drawing/2014/main" id="{8745476F-7A88-054F-88EE-14C072989805}"/>
                </a:ext>
              </a:extLst>
            </p:cNvPr>
            <p:cNvSpPr txBox="1"/>
            <p:nvPr/>
          </p:nvSpPr>
          <p:spPr>
            <a:xfrm>
              <a:off x="4477" y="4264"/>
              <a:ext cx="654" cy="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</a:p>
          </p:txBody>
        </p:sp>
        <p:sp>
          <p:nvSpPr>
            <p:cNvPr id="26" name="TextBox 61">
              <a:extLst>
                <a:ext uri="{FF2B5EF4-FFF2-40B4-BE49-F238E27FC236}">
                  <a16:creationId xmlns:a16="http://schemas.microsoft.com/office/drawing/2014/main" id="{605069EB-63A9-CA4D-B5A4-29ED16996099}"/>
                </a:ext>
              </a:extLst>
            </p:cNvPr>
            <p:cNvSpPr txBox="1"/>
            <p:nvPr/>
          </p:nvSpPr>
          <p:spPr>
            <a:xfrm>
              <a:off x="5769" y="4265"/>
              <a:ext cx="47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需支持的工作内容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4299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4EA8C3CD-D811-1247-B138-275612145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4000" dirty="0">
                <a:latin typeface="PingFang SC" panose="020B0400000000000000" pitchFamily="34" charset="-122"/>
                <a:ea typeface="PingFang SC" panose="020B0400000000000000" pitchFamily="34" charset="-122"/>
              </a:rPr>
              <a:t>项目当前阶段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FB9CA9E-0BF8-AF49-BF33-7467F7EDB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50" y="1473200"/>
            <a:ext cx="6108700" cy="4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24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D929A609-17BC-FC4F-A674-06337385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4000" dirty="0">
                <a:latin typeface="PingFang SC" panose="020B0400000000000000" pitchFamily="34" charset="-122"/>
                <a:ea typeface="PingFang SC" panose="020B0400000000000000" pitchFamily="34" charset="-122"/>
              </a:rPr>
              <a:t>整体工作进展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7B49A2-94B7-5C4B-9183-A7472DEBE397}"/>
              </a:ext>
            </a:extLst>
          </p:cNvPr>
          <p:cNvSpPr txBox="1"/>
          <p:nvPr/>
        </p:nvSpPr>
        <p:spPr>
          <a:xfrm>
            <a:off x="742369" y="3429000"/>
            <a:ext cx="4978400" cy="1901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/>
              <a:t>本周项目总结（</a:t>
            </a:r>
            <a:r>
              <a:rPr kumimoji="1" lang="en-US" altLang="zh-CN" b="1" dirty="0"/>
              <a:t>3/27</a:t>
            </a:r>
            <a:r>
              <a:rPr kumimoji="1" lang="zh-CN" altLang="en-US" b="1" dirty="0"/>
              <a:t>～</a:t>
            </a:r>
            <a:r>
              <a:rPr kumimoji="1" lang="en-US" altLang="zh-CN" b="1" dirty="0"/>
              <a:t>3/31</a:t>
            </a:r>
            <a:r>
              <a:rPr kumimoji="1" lang="zh-CN" altLang="en-US" b="1" dirty="0"/>
              <a:t>）</a:t>
            </a:r>
            <a:endParaRPr kumimoji="1" lang="en-US" altLang="zh-CN" b="1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kumimoji="1" lang="en-US" altLang="zh-CN" sz="1600" dirty="0"/>
              <a:t>1</a:t>
            </a:r>
            <a:r>
              <a:rPr kumimoji="1" lang="zh-CN" altLang="en-US" sz="1600" dirty="0"/>
              <a:t>，完成</a:t>
            </a:r>
            <a:r>
              <a:rPr kumimoji="1" lang="en-US" altLang="zh-CN" sz="1600" dirty="0"/>
              <a:t>UI</a:t>
            </a:r>
            <a:r>
              <a:rPr kumimoji="1" lang="zh-CN" altLang="en-US" sz="1600" dirty="0"/>
              <a:t>界面展示优化</a:t>
            </a:r>
            <a:endParaRPr kumimoji="1" lang="en-US" altLang="zh-CN" sz="1600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kumimoji="1" lang="en-US" altLang="zh-CN" sz="1600" dirty="0"/>
              <a:t>2</a:t>
            </a:r>
            <a:r>
              <a:rPr kumimoji="1" lang="zh-CN" altLang="en-US" sz="1600" dirty="0"/>
              <a:t>，完成力感</a:t>
            </a:r>
            <a:r>
              <a:rPr kumimoji="1" lang="en-US" altLang="zh-CN" sz="1600" dirty="0"/>
              <a:t>RPPS-99</a:t>
            </a:r>
            <a:r>
              <a:rPr kumimoji="1" lang="zh-CN" altLang="en-US" sz="1600" dirty="0"/>
              <a:t>型鞋垫测试</a:t>
            </a:r>
            <a:endParaRPr kumimoji="1" lang="en-US" altLang="zh-CN" sz="1600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kumimoji="1" lang="en-US" altLang="zh-CN" sz="1600" dirty="0"/>
              <a:t>3</a:t>
            </a:r>
            <a:r>
              <a:rPr kumimoji="1" lang="zh-CN" altLang="en-US" sz="1600" dirty="0"/>
              <a:t>，三次和客户进行沟通，获取足压板数据进行分析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06A764E-1DB4-3049-B293-B856DD53E535}"/>
              </a:ext>
            </a:extLst>
          </p:cNvPr>
          <p:cNvSpPr txBox="1"/>
          <p:nvPr/>
        </p:nvSpPr>
        <p:spPr>
          <a:xfrm>
            <a:off x="6667500" y="3429000"/>
            <a:ext cx="4191000" cy="1901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/>
              <a:t>下周项目规划（</a:t>
            </a:r>
            <a:r>
              <a:rPr kumimoji="1" lang="en-US" altLang="zh-CN" b="1" dirty="0"/>
              <a:t>4/1</a:t>
            </a:r>
            <a:r>
              <a:rPr kumimoji="1" lang="zh-CN" altLang="en-US" b="1" dirty="0"/>
              <a:t>～</a:t>
            </a:r>
            <a:r>
              <a:rPr kumimoji="1" lang="en-US" altLang="zh-CN" b="1" dirty="0"/>
              <a:t>4/5</a:t>
            </a:r>
            <a:r>
              <a:rPr kumimoji="1" lang="zh-CN" altLang="en-US" b="1" dirty="0"/>
              <a:t>）</a:t>
            </a:r>
            <a:endParaRPr kumimoji="1" lang="en-US" altLang="zh-CN" b="1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kumimoji="1" lang="en-US" altLang="zh-CN" sz="1600" dirty="0"/>
              <a:t>1</a:t>
            </a:r>
            <a:r>
              <a:rPr kumimoji="1" lang="zh-CN" altLang="en-US" sz="1600" dirty="0"/>
              <a:t>，继续对程序功能的开发及优化</a:t>
            </a:r>
            <a:endParaRPr kumimoji="1" lang="en-US" altLang="zh-CN" sz="1600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kumimoji="1" lang="en-US" altLang="zh-CN" sz="1600" dirty="0"/>
              <a:t>2</a:t>
            </a:r>
            <a:r>
              <a:rPr kumimoji="1" lang="zh-CN" altLang="en-US" sz="1600" dirty="0"/>
              <a:t>，对新兴鞋垫进行测试分析</a:t>
            </a:r>
            <a:endParaRPr kumimoji="1" lang="en-US" altLang="zh-CN" sz="1600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kumimoji="1" lang="en-US" altLang="zh-CN" sz="1600" dirty="0"/>
              <a:t>3</a:t>
            </a:r>
            <a:r>
              <a:rPr kumimoji="1" lang="zh-CN" altLang="en-US" sz="1600" dirty="0"/>
              <a:t>，与客户对接，完善对步态周期的算法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DAC0F2-8E38-6C40-88A2-9F9C2F5CFF2D}"/>
              </a:ext>
            </a:extLst>
          </p:cNvPr>
          <p:cNvSpPr txBox="1"/>
          <p:nvPr/>
        </p:nvSpPr>
        <p:spPr>
          <a:xfrm>
            <a:off x="745834" y="1841500"/>
            <a:ext cx="10112666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b="1" dirty="0"/>
              <a:t>当前阶段：</a:t>
            </a:r>
            <a:endParaRPr kumimoji="1" lang="en-US" altLang="zh-CN" b="1" dirty="0"/>
          </a:p>
          <a:p>
            <a:pPr>
              <a:lnSpc>
                <a:spcPct val="150000"/>
              </a:lnSpc>
            </a:pPr>
            <a:r>
              <a:rPr kumimoji="1" lang="zh-CN" altLang="en-US" b="1" dirty="0"/>
              <a:t>重点工作： 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，对鞋垫选品进行测试   </a:t>
            </a:r>
            <a:r>
              <a:rPr kumimoji="1" lang="en-US" altLang="zh-CN" dirty="0"/>
              <a:t>2</a:t>
            </a:r>
            <a:r>
              <a:rPr kumimoji="1" lang="zh-CN" altLang="en-US" dirty="0"/>
              <a:t>，程序开发   </a:t>
            </a:r>
            <a:r>
              <a:rPr kumimoji="1" lang="en-US" altLang="zh-CN" dirty="0"/>
              <a:t>3</a:t>
            </a:r>
            <a:r>
              <a:rPr kumimoji="1" lang="zh-CN" altLang="en-US" dirty="0"/>
              <a:t>，对步态周期的数据分析</a:t>
            </a:r>
          </a:p>
        </p:txBody>
      </p:sp>
    </p:spTree>
    <p:extLst>
      <p:ext uri="{BB962C8B-B14F-4D97-AF65-F5344CB8AC3E}">
        <p14:creationId xmlns:p14="http://schemas.microsoft.com/office/powerpoint/2010/main" val="2086715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F8A094-EDBE-CA41-8B65-06C1010B3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sz="4000" dirty="0">
                <a:latin typeface="PingFang SC" panose="020B0400000000000000" pitchFamily="34" charset="-122"/>
                <a:ea typeface="PingFang SC" panose="020B0400000000000000" pitchFamily="34" charset="-122"/>
              </a:rPr>
              <a:t>遗留工作内容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AC56026C-FC54-FF40-BF7D-9B27FCDA52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457903"/>
              </p:ext>
            </p:extLst>
          </p:nvPr>
        </p:nvGraphicFramePr>
        <p:xfrm>
          <a:off x="838200" y="1990725"/>
          <a:ext cx="10515600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563546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8368739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4369096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5301109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2241749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463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详细内容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责任者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优先级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跟进情况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6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步态周期中重心的计算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王荣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付成珅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open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查阅关于步态周期中人体重心投影计算的论文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683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UI</a:t>
                      </a:r>
                      <a:r>
                        <a:rPr lang="zh-CN" altLang="en-US" dirty="0"/>
                        <a:t>界面对于重心的展示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付成和珅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close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暂未开始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3264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805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35AB06EE-119F-7449-8149-540FB570CFB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zh-CN" altLang="en-US" sz="4000" dirty="0">
                <a:latin typeface="PingFang SC" panose="020B0400000000000000" pitchFamily="34" charset="-122"/>
                <a:ea typeface="PingFang SC" panose="020B0400000000000000" pitchFamily="34" charset="-122"/>
              </a:rPr>
              <a:t>需要支持的工作内容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EEC53AA-C0A0-B044-8C90-551427127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119766"/>
              </p:ext>
            </p:extLst>
          </p:nvPr>
        </p:nvGraphicFramePr>
        <p:xfrm>
          <a:off x="1024128" y="2090420"/>
          <a:ext cx="1010716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056">
                  <a:extLst>
                    <a:ext uri="{9D8B030D-6E8A-4147-A177-3AD203B41FA5}">
                      <a16:colId xmlns:a16="http://schemas.microsoft.com/office/drawing/2014/main" val="3654764222"/>
                    </a:ext>
                  </a:extLst>
                </a:gridCol>
                <a:gridCol w="755904">
                  <a:extLst>
                    <a:ext uri="{9D8B030D-6E8A-4147-A177-3AD203B41FA5}">
                      <a16:colId xmlns:a16="http://schemas.microsoft.com/office/drawing/2014/main" val="4194613449"/>
                    </a:ext>
                  </a:extLst>
                </a:gridCol>
                <a:gridCol w="2365248">
                  <a:extLst>
                    <a:ext uri="{9D8B030D-6E8A-4147-A177-3AD203B41FA5}">
                      <a16:colId xmlns:a16="http://schemas.microsoft.com/office/drawing/2014/main" val="3509473033"/>
                    </a:ext>
                  </a:extLst>
                </a:gridCol>
                <a:gridCol w="3194304">
                  <a:extLst>
                    <a:ext uri="{9D8B030D-6E8A-4147-A177-3AD203B41FA5}">
                      <a16:colId xmlns:a16="http://schemas.microsoft.com/office/drawing/2014/main" val="3673090194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3517914663"/>
                    </a:ext>
                  </a:extLst>
                </a:gridCol>
                <a:gridCol w="1804415">
                  <a:extLst>
                    <a:ext uri="{9D8B030D-6E8A-4147-A177-3AD203B41FA5}">
                      <a16:colId xmlns:a16="http://schemas.microsoft.com/office/drawing/2014/main" val="9895023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类型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级别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描述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措施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24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dirty="0"/>
                        <a:t>数据分析</a:t>
                      </a:r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在对鞋垫的数据分析阶段，步态周期部分的详细信息需要专业人员进行指导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首先查找一些相关论文进行了解，然后和医院医生进行沟通对接如何处理步态周期数据处理的问题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dirty="0"/>
                        <a:t>open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dirty="0"/>
                        <a:t>王荣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付成珅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456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297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262</Words>
  <Application>Microsoft Macintosh PowerPoint</Application>
  <PresentationFormat>宽屏</PresentationFormat>
  <Paragraphs>59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等线</vt:lpstr>
      <vt:lpstr>等线 Light</vt:lpstr>
      <vt:lpstr>微软雅黑</vt:lpstr>
      <vt:lpstr>Hiragino Sans GB W3</vt:lpstr>
      <vt:lpstr>PingFang SC</vt:lpstr>
      <vt:lpstr>Arial</vt:lpstr>
      <vt:lpstr>Office 主题​​</vt:lpstr>
      <vt:lpstr>压力鞋垫项目周报</vt:lpstr>
      <vt:lpstr>PowerPoint 演示文稿</vt:lpstr>
      <vt:lpstr>项目当前阶段</vt:lpstr>
      <vt:lpstr>整体工作进展</vt:lpstr>
      <vt:lpstr>遗留工作内容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压力鞋垫项目周报</dc:title>
  <dc:creator>Microsoft Office User</dc:creator>
  <cp:lastModifiedBy>Microsoft Office User</cp:lastModifiedBy>
  <cp:revision>18</cp:revision>
  <dcterms:created xsi:type="dcterms:W3CDTF">2023-03-31T01:42:01Z</dcterms:created>
  <dcterms:modified xsi:type="dcterms:W3CDTF">2023-03-31T03:03:30Z</dcterms:modified>
</cp:coreProperties>
</file>